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AF41FE-0022-4705-902C-32E574A63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Case 2 – </a:t>
            </a:r>
            <a:r>
              <a:rPr lang="sv-SE" dirty="0" err="1"/>
              <a:t>Prejudice</a:t>
            </a:r>
            <a:r>
              <a:rPr lang="sv-SE" dirty="0"/>
              <a:t>?</a:t>
            </a:r>
            <a:br>
              <a:rPr lang="sv-SE" dirty="0"/>
            </a:br>
            <a:r>
              <a:rPr lang="sv-SE" dirty="0"/>
              <a:t>Ssy191 – </a:t>
            </a:r>
            <a:r>
              <a:rPr lang="sv-SE" dirty="0" err="1"/>
              <a:t>Ethics</a:t>
            </a:r>
            <a:r>
              <a:rPr lang="sv-SE" dirty="0"/>
              <a:t> presentation</a:t>
            </a:r>
            <a:endParaRPr lang="LID4096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FC979DA-2937-4ECC-8FFB-8B9BAE047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By:  Akos Vass, Gustav Rosin, Jonas </a:t>
            </a:r>
            <a:r>
              <a:rPr lang="sv-SE" dirty="0" err="1"/>
              <a:t>Herzfeld</a:t>
            </a:r>
            <a:r>
              <a:rPr lang="sv-SE" dirty="0"/>
              <a:t> &amp; Stefan Vukman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6634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himmel, utomhus, strand, vatten&#10;&#10;Automatiskt genererad beskrivning">
            <a:extLst>
              <a:ext uri="{FF2B5EF4-FFF2-40B4-BE49-F238E27FC236}">
                <a16:creationId xmlns:a16="http://schemas.microsoft.com/office/drawing/2014/main" id="{AD1C854A-944B-4146-BA69-1007F538C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58103"/>
            <a:ext cx="7729728" cy="941796"/>
          </a:xfrm>
          <a:solidFill>
            <a:srgbClr val="FFFFFF">
              <a:alpha val="80000"/>
            </a:srgbClr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Thank you for listening!</a:t>
            </a:r>
            <a:endParaRPr lang="en-US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95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/>
              <a:t>The case</a:t>
            </a:r>
            <a:endParaRPr lang="LID4096" sz="240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dirty="0"/>
              <a:t>Laboratory</a:t>
            </a:r>
            <a:r>
              <a:rPr lang="sv-SE" sz="1100" dirty="0"/>
              <a:t> interns </a:t>
            </a:r>
            <a:r>
              <a:rPr lang="sv-SE" sz="1100" dirty="0" err="1"/>
              <a:t>sharing</a:t>
            </a:r>
            <a:r>
              <a:rPr lang="sv-SE" sz="1100" dirty="0"/>
              <a:t> a 2-shit </a:t>
            </a:r>
            <a:r>
              <a:rPr lang="sv-SE" sz="1100" dirty="0" err="1"/>
              <a:t>schedule</a:t>
            </a:r>
            <a:br>
              <a:rPr lang="sv-SE" sz="1100" dirty="0"/>
            </a:br>
            <a:r>
              <a:rPr lang="sv-SE" sz="1100" dirty="0"/>
              <a:t>- 08:00-16:00 and 16:00-24:00</a:t>
            </a:r>
          </a:p>
          <a:p>
            <a:pPr>
              <a:lnSpc>
                <a:spcPct val="90000"/>
              </a:lnSpc>
            </a:pPr>
            <a:r>
              <a:rPr lang="sv-SE" sz="1100" dirty="0"/>
              <a:t>A </a:t>
            </a:r>
            <a:r>
              <a:rPr lang="sv-SE" sz="1100" dirty="0" err="1"/>
              <a:t>vote</a:t>
            </a:r>
            <a:r>
              <a:rPr lang="sv-SE" sz="1100" dirty="0"/>
              <a:t> </a:t>
            </a:r>
            <a:r>
              <a:rPr lang="sv-SE" sz="1100" dirty="0" err="1"/>
              <a:t>decided</a:t>
            </a:r>
            <a:r>
              <a:rPr lang="sv-SE" sz="1100" dirty="0"/>
              <a:t> </a:t>
            </a:r>
            <a:r>
              <a:rPr lang="sv-SE" sz="1100" dirty="0" err="1"/>
              <a:t>that</a:t>
            </a:r>
            <a:r>
              <a:rPr lang="sv-SE" sz="1100" dirty="0"/>
              <a:t> Ramona </a:t>
            </a:r>
            <a:r>
              <a:rPr lang="sv-SE" sz="1100" dirty="0" err="1"/>
              <a:t>would</a:t>
            </a:r>
            <a:r>
              <a:rPr lang="sv-SE" sz="1100" dirty="0"/>
              <a:t> get 4 </a:t>
            </a:r>
            <a:r>
              <a:rPr lang="sv-SE" sz="1100" dirty="0" err="1"/>
              <a:t>out</a:t>
            </a:r>
            <a:r>
              <a:rPr lang="sv-SE" sz="1100" dirty="0"/>
              <a:t> </a:t>
            </a:r>
            <a:r>
              <a:rPr lang="sv-SE" sz="1100" dirty="0" err="1"/>
              <a:t>of</a:t>
            </a:r>
            <a:r>
              <a:rPr lang="sv-SE" sz="1100" dirty="0"/>
              <a:t> 5 </a:t>
            </a:r>
            <a:r>
              <a:rPr lang="sv-SE" sz="1100" dirty="0" err="1"/>
              <a:t>morning</a:t>
            </a:r>
            <a:r>
              <a:rPr lang="sv-SE" sz="1100" dirty="0"/>
              <a:t> </a:t>
            </a:r>
            <a:r>
              <a:rPr lang="sv-SE" sz="1100" dirty="0" err="1"/>
              <a:t>shifts</a:t>
            </a:r>
            <a:endParaRPr lang="sv-SE" sz="1100" dirty="0"/>
          </a:p>
          <a:p>
            <a:pPr>
              <a:lnSpc>
                <a:spcPct val="90000"/>
              </a:lnSpc>
            </a:pPr>
            <a:r>
              <a:rPr lang="en-GB" sz="1100" dirty="0"/>
              <a:t>Conversation between Ramona and a male colleague</a:t>
            </a:r>
            <a:br>
              <a:rPr lang="en-GB" sz="1100" dirty="0"/>
            </a:br>
            <a:r>
              <a:rPr lang="en-GB" sz="1100" dirty="0"/>
              <a:t>- Ramona remarked on feeling tired from the morning shift</a:t>
            </a:r>
            <a:br>
              <a:rPr lang="en-GB" sz="1100" dirty="0"/>
            </a:br>
            <a:r>
              <a:rPr lang="en-GB" sz="1100" dirty="0"/>
              <a:t>- Colleague didn’t think she was obliged to feel </a:t>
            </a:r>
            <a:r>
              <a:rPr lang="en-GB" sz="1100" dirty="0" err="1"/>
              <a:t>tierd</a:t>
            </a:r>
            <a:r>
              <a:rPr lang="en-GB" sz="1100" dirty="0"/>
              <a:t> since she was only working morning shifts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The same colleague remarked on the same thing with the </a:t>
            </a:r>
            <a:r>
              <a:rPr lang="en-GB" sz="1100" dirty="0" err="1"/>
              <a:t>collegues</a:t>
            </a:r>
            <a:br>
              <a:rPr lang="en-GB" sz="1100" dirty="0"/>
            </a:br>
            <a:r>
              <a:rPr lang="en-GB" sz="1100" dirty="0"/>
              <a:t>- Saying that “Ramona always get’s her way only because she a woman”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Ramona was offended at both instances, but chose to ignore in order to avoid making a scene.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Ramona chose to ignore what had happened, but during interactions with the colleague, who made a point to make Ramona fell guilty and trivial.</a:t>
            </a:r>
          </a:p>
          <a:p>
            <a:pPr>
              <a:lnSpc>
                <a:spcPct val="90000"/>
              </a:lnSpc>
            </a:pPr>
            <a:r>
              <a:rPr lang="en-GB" sz="1100" i="1" dirty="0"/>
              <a:t>How should Ramona respond?</a:t>
            </a:r>
          </a:p>
        </p:txBody>
      </p:sp>
      <p:pic>
        <p:nvPicPr>
          <p:cNvPr id="5" name="Bildobjekt 4" descr="En bild som visar kläder, person, vägg, står&#10;&#10;Automatiskt genererad beskrivning">
            <a:extLst>
              <a:ext uri="{FF2B5EF4-FFF2-40B4-BE49-F238E27FC236}">
                <a16:creationId xmlns:a16="http://schemas.microsoft.com/office/drawing/2014/main" id="{BC3A5537-98DC-411B-B9A9-24EAB311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8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inomhus, person, bärbar dator&#10;&#10;Automatiskt genererad beskrivning">
            <a:extLst>
              <a:ext uri="{FF2B5EF4-FFF2-40B4-BE49-F238E27FC236}">
                <a16:creationId xmlns:a16="http://schemas.microsoft.com/office/drawing/2014/main" id="{9DF55E4F-A059-442D-A7EE-499518772F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2907830"/>
            <a:ext cx="4379278" cy="3946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D5EE79-EF92-4409-AAA1-DF3B03B07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-1"/>
            <a:ext cx="465734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542" y="1290025"/>
            <a:ext cx="329251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400" dirty="0"/>
              <a:t>1. </a:t>
            </a:r>
            <a:r>
              <a:rPr lang="sv-SE" sz="2400"/>
              <a:t>Who</a:t>
            </a:r>
            <a:r>
              <a:rPr lang="sv-SE" sz="2400" dirty="0"/>
              <a:t> is the agent?</a:t>
            </a:r>
            <a:endParaRPr lang="LID4096" sz="2400" dirty="0"/>
          </a:p>
        </p:txBody>
      </p:sp>
      <p:pic>
        <p:nvPicPr>
          <p:cNvPr id="10" name="Bildobjekt 9" descr="En bild som visar person, kläder, vägg, kvinna&#10;&#10;Automatiskt genererad beskrivning">
            <a:extLst>
              <a:ext uri="{FF2B5EF4-FFF2-40B4-BE49-F238E27FC236}">
                <a16:creationId xmlns:a16="http://schemas.microsoft.com/office/drawing/2014/main" id="{C5B4AE15-0E85-4483-9F3F-A0C1A41DB9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2109186" cy="2749445"/>
          </a:xfrm>
          <a:prstGeom prst="rect">
            <a:avLst/>
          </a:prstGeom>
        </p:spPr>
      </p:pic>
      <p:pic>
        <p:nvPicPr>
          <p:cNvPr id="6" name="Bildobjekt 5" descr="En bild som visar person, bord, inomhus, man&#10;&#10;Automatiskt genererad beskrivning">
            <a:extLst>
              <a:ext uri="{FF2B5EF4-FFF2-40B4-BE49-F238E27FC236}">
                <a16:creationId xmlns:a16="http://schemas.microsoft.com/office/drawing/2014/main" id="{94FA3443-FEC7-4508-B789-4C3B06188C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0073" y="2770"/>
            <a:ext cx="2109205" cy="2746685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542" y="2858703"/>
            <a:ext cx="3286982" cy="304254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1. Ramona</a:t>
            </a:r>
          </a:p>
          <a:p>
            <a:r>
              <a:rPr lang="en-GB" dirty="0">
                <a:solidFill>
                  <a:srgbClr val="FFFFFF"/>
                </a:solidFill>
              </a:rPr>
              <a:t>2. The mean colleague</a:t>
            </a:r>
          </a:p>
          <a:p>
            <a:r>
              <a:rPr lang="en-GB" dirty="0">
                <a:solidFill>
                  <a:srgbClr val="FFFFFF"/>
                </a:solidFill>
              </a:rPr>
              <a:t>3. The rest of the interns</a:t>
            </a:r>
          </a:p>
          <a:p>
            <a:r>
              <a:rPr lang="en-GB" dirty="0">
                <a:solidFill>
                  <a:srgbClr val="FFFFFF"/>
                </a:solidFill>
              </a:rPr>
              <a:t>4. The boss / the company’s HR department</a:t>
            </a:r>
          </a:p>
        </p:txBody>
      </p:sp>
      <p:pic>
        <p:nvPicPr>
          <p:cNvPr id="12" name="Bildobjekt 11" descr="En bild som visar person, byggnad, utomhus, mark&#10;&#10;Automatiskt genererad beskrivning">
            <a:extLst>
              <a:ext uri="{FF2B5EF4-FFF2-40B4-BE49-F238E27FC236}">
                <a16:creationId xmlns:a16="http://schemas.microsoft.com/office/drawing/2014/main" id="{D728F43A-84B5-456A-B094-AD80C20223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0145" y="10"/>
            <a:ext cx="283364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1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/>
              <a:t>2. What are the alternatives?</a:t>
            </a:r>
            <a:endParaRPr lang="LID4096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7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Do nothing</a:t>
            </a:r>
          </a:p>
          <a:p>
            <a:r>
              <a:rPr lang="en-GB">
                <a:solidFill>
                  <a:srgbClr val="FFFFFF"/>
                </a:solidFill>
              </a:rPr>
              <a:t>Confront the mean colleague</a:t>
            </a:r>
          </a:p>
          <a:p>
            <a:r>
              <a:rPr lang="en-GB">
                <a:solidFill>
                  <a:srgbClr val="FFFFFF"/>
                </a:solidFill>
              </a:rPr>
              <a:t>Talk to her boss / HR department about the issue</a:t>
            </a:r>
          </a:p>
          <a:p>
            <a:r>
              <a:rPr lang="en-GB">
                <a:solidFill>
                  <a:srgbClr val="FFFFFF"/>
                </a:solidFill>
              </a:rPr>
              <a:t>Leave the job</a:t>
            </a:r>
          </a:p>
        </p:txBody>
      </p:sp>
      <p:pic>
        <p:nvPicPr>
          <p:cNvPr id="7" name="Bildobjekt 6" descr="En bild som visar person, inomhus, vägg, sitter&#10;&#10;Automatiskt genererad beskrivning">
            <a:extLst>
              <a:ext uri="{FF2B5EF4-FFF2-40B4-BE49-F238E27FC236}">
                <a16:creationId xmlns:a16="http://schemas.microsoft.com/office/drawing/2014/main" id="{54FDAEAE-C6E4-4FFC-86B2-C44E8B438A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939" y="-2"/>
            <a:ext cx="5315061" cy="3429002"/>
          </a:xfrm>
          <a:prstGeom prst="rect">
            <a:avLst/>
          </a:prstGeom>
        </p:spPr>
      </p:pic>
      <p:pic>
        <p:nvPicPr>
          <p:cNvPr id="5" name="Bildobjekt 4" descr="En bild som visar person, vägg, inomhus, bord&#10;&#10;Automatiskt genererad beskrivning">
            <a:extLst>
              <a:ext uri="{FF2B5EF4-FFF2-40B4-BE49-F238E27FC236}">
                <a16:creationId xmlns:a16="http://schemas.microsoft.com/office/drawing/2014/main" id="{B03C2741-2290-47D7-BE02-C31F3D5B93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939" y="3429001"/>
            <a:ext cx="53150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3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3. </a:t>
            </a:r>
            <a:r>
              <a:rPr lang="sv-SE" sz="2400"/>
              <a:t>Who</a:t>
            </a:r>
            <a:r>
              <a:rPr lang="sv-SE" sz="2400" dirty="0"/>
              <a:t> is </a:t>
            </a:r>
            <a:r>
              <a:rPr lang="sv-SE" sz="2400"/>
              <a:t>affected</a:t>
            </a:r>
            <a:r>
              <a:rPr lang="sv-SE" sz="2400" dirty="0"/>
              <a:t> </a:t>
            </a:r>
            <a:r>
              <a:rPr lang="sv-SE" sz="2400"/>
              <a:t>bt</a:t>
            </a:r>
            <a:r>
              <a:rPr lang="sv-SE" sz="2400" dirty="0"/>
              <a:t> the alternatives and </a:t>
            </a:r>
            <a:r>
              <a:rPr lang="sv-SE" sz="2400"/>
              <a:t>how</a:t>
            </a:r>
            <a:r>
              <a:rPr lang="sv-SE" sz="2400" dirty="0"/>
              <a:t>?</a:t>
            </a:r>
            <a:endParaRPr lang="LID4096" sz="2400" dirty="0"/>
          </a:p>
        </p:txBody>
      </p:sp>
      <p:pic>
        <p:nvPicPr>
          <p:cNvPr id="6" name="Bildobjekt 5" descr="En bild som visar vägg, person, inomhus, ung&#10;&#10;Automatiskt genererad beskrivning">
            <a:extLst>
              <a:ext uri="{FF2B5EF4-FFF2-40B4-BE49-F238E27FC236}">
                <a16:creationId xmlns:a16="http://schemas.microsoft.com/office/drawing/2014/main" id="{4D168CC6-B943-4340-A71E-15172590F9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/>
              <a:t>If Ramona does nothing, the situation won’t change and she will be the one suffering</a:t>
            </a:r>
          </a:p>
          <a:p>
            <a:pPr>
              <a:lnSpc>
                <a:spcPct val="90000"/>
              </a:lnSpc>
            </a:pPr>
            <a:r>
              <a:rPr lang="en-GB" sz="1500"/>
              <a:t>Confronting the colleague, Ramona will have to deal with his views and face his reaction</a:t>
            </a:r>
          </a:p>
          <a:p>
            <a:pPr>
              <a:lnSpc>
                <a:spcPct val="90000"/>
              </a:lnSpc>
            </a:pPr>
            <a:r>
              <a:rPr lang="en-GB" sz="1500"/>
              <a:t>Talking to the boss, the boss has to make a decision on what to do. Here, Ramona, the colleague and the boss could end up in a meeting</a:t>
            </a:r>
          </a:p>
          <a:p>
            <a:pPr>
              <a:lnSpc>
                <a:spcPct val="90000"/>
              </a:lnSpc>
            </a:pPr>
            <a:r>
              <a:rPr lang="en-GB" sz="1500"/>
              <a:t>If Ramona leaves her job, multiple possible outcomes.</a:t>
            </a:r>
            <a:br>
              <a:rPr lang="en-GB" sz="1500"/>
            </a:br>
            <a:r>
              <a:rPr lang="en-GB" sz="1500"/>
              <a:t>- The boss would want to why Ramona leaves?</a:t>
            </a:r>
            <a:br>
              <a:rPr lang="en-GB" sz="1500"/>
            </a:br>
            <a:r>
              <a:rPr lang="en-GB" sz="1500"/>
              <a:t>- The colleague would get peace</a:t>
            </a:r>
            <a:br>
              <a:rPr lang="en-GB" sz="1500"/>
            </a:br>
            <a:r>
              <a:rPr lang="en-GB" sz="1500"/>
              <a:t>- Ramona doesn’t have to put up with the colleague</a:t>
            </a:r>
            <a:br>
              <a:rPr lang="en-GB" sz="1500"/>
            </a:br>
            <a:r>
              <a:rPr lang="en-GB" sz="1500"/>
              <a:t>- The rest of the colleagues could be affected, since they loose Ramona</a:t>
            </a:r>
          </a:p>
        </p:txBody>
      </p:sp>
    </p:spTree>
    <p:extLst>
      <p:ext uri="{BB962C8B-B14F-4D97-AF65-F5344CB8AC3E}">
        <p14:creationId xmlns:p14="http://schemas.microsoft.com/office/powerpoint/2010/main" val="408114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353839-ED56-49C4-A7CE-B1911A79D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-2"/>
            <a:ext cx="688848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000" dirty="0"/>
              <a:t>4. </a:t>
            </a:r>
            <a:r>
              <a:rPr lang="sv-SE" sz="2000" dirty="0" err="1"/>
              <a:t>What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the </a:t>
            </a:r>
            <a:r>
              <a:rPr lang="sv-SE" sz="2000" dirty="0" err="1"/>
              <a:t>consequences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the different alternatives?</a:t>
            </a:r>
            <a:endParaRPr lang="LID4096" sz="2000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A335DA20-72E6-4B31-B3FB-52CA310DC5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2657263" cy="3429000"/>
          </a:xfrm>
          <a:prstGeom prst="rect">
            <a:avLst/>
          </a:prstGeom>
        </p:spPr>
      </p:pic>
      <p:pic>
        <p:nvPicPr>
          <p:cNvPr id="11" name="Bildobjekt 10" descr="En bild som visar person, vägg, stående, inomhus&#10;&#10;Automatiskt genererad beskrivning">
            <a:extLst>
              <a:ext uri="{FF2B5EF4-FFF2-40B4-BE49-F238E27FC236}">
                <a16:creationId xmlns:a16="http://schemas.microsoft.com/office/drawing/2014/main" id="{D4F0551F-E754-4D3B-B3EE-46D0AAFA4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283" y="830"/>
            <a:ext cx="2646237" cy="3428169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If Ramona does nothing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bullying might continue 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Possible decrease in performance and thus her work might suffer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Confronting the colleague, multiple emotional outcomes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Colleague might realize his mistakes and apologize and stop the bullying.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He might react madly, making the bullying worse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Talking to the boss/HR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Colleague might face punishment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Ramona might not be taken seriously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If the colleague gets away, his behaviour might be acceptable and continue bullying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colleague could be fired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Leaving the job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Not deal with colleague, but has to find a new job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other colleagues would want to know why she is leaving, possible reaction from them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If they think she wasn’t mistreated, the bullying might continue</a:t>
            </a:r>
          </a:p>
        </p:txBody>
      </p:sp>
      <p:pic>
        <p:nvPicPr>
          <p:cNvPr id="5" name="Bildobjekt 4" descr="En bild som visar person, fönster, inomhus, man&#10;&#10;Automatiskt genererad beskrivning">
            <a:extLst>
              <a:ext uri="{FF2B5EF4-FFF2-40B4-BE49-F238E27FC236}">
                <a16:creationId xmlns:a16="http://schemas.microsoft.com/office/drawing/2014/main" id="{E778183B-ED85-4BE7-98AC-06E83F9D86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39" y="3429000"/>
            <a:ext cx="2662022" cy="3429000"/>
          </a:xfrm>
          <a:prstGeom prst="rect">
            <a:avLst/>
          </a:prstGeom>
        </p:spPr>
      </p:pic>
      <p:pic>
        <p:nvPicPr>
          <p:cNvPr id="7" name="Bildobjekt 6" descr="En bild som visar person, inomhus, vägg, ung&#10;&#10;Automatiskt genererad beskrivning">
            <a:extLst>
              <a:ext uri="{FF2B5EF4-FFF2-40B4-BE49-F238E27FC236}">
                <a16:creationId xmlns:a16="http://schemas.microsoft.com/office/drawing/2014/main" id="{1DCDEC3A-CED0-461F-97A3-46F2A11005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283" y="3429831"/>
            <a:ext cx="2646237" cy="34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descr="En bild som visar person, inomhus, man, kläder&#10;&#10;Automatiskt genererad beskrivning">
            <a:extLst>
              <a:ext uri="{FF2B5EF4-FFF2-40B4-BE49-F238E27FC236}">
                <a16:creationId xmlns:a16="http://schemas.microsoft.com/office/drawing/2014/main" id="{680CAAE9-76EC-420F-8CB1-321C36C1B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19" r="3" b="7948"/>
          <a:stretch/>
        </p:blipFill>
        <p:spPr>
          <a:xfrm>
            <a:off x="20" y="2285991"/>
            <a:ext cx="5315041" cy="228600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8D49316-27CF-4C3D-BE8C-042F06B8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600"/>
              <a:t>5. What are the values at stake?</a:t>
            </a:r>
            <a:endParaRPr lang="LID4096" sz="2600"/>
          </a:p>
        </p:txBody>
      </p:sp>
      <p:pic>
        <p:nvPicPr>
          <p:cNvPr id="25" name="Bildobjekt 24" descr="En bild som visar inomhus, person, kläder, kvinna&#10;&#10;Automatiskt genererad beskrivning">
            <a:extLst>
              <a:ext uri="{FF2B5EF4-FFF2-40B4-BE49-F238E27FC236}">
                <a16:creationId xmlns:a16="http://schemas.microsoft.com/office/drawing/2014/main" id="{536D9EB2-1E8D-4986-9C9A-F82B7EFE3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9" r="3" b="27148"/>
          <a:stretch/>
        </p:blipFill>
        <p:spPr>
          <a:xfrm>
            <a:off x="0" y="4571986"/>
            <a:ext cx="5315041" cy="2286000"/>
          </a:xfrm>
          <a:prstGeom prst="rect">
            <a:avLst/>
          </a:prstGeom>
        </p:spPr>
      </p:pic>
      <p:pic>
        <p:nvPicPr>
          <p:cNvPr id="31" name="Bildobjekt 30" descr="En bild som visar inomhus, leksak, vägg, nalle&#10;&#10;Automatiskt genererad beskrivning">
            <a:extLst>
              <a:ext uri="{FF2B5EF4-FFF2-40B4-BE49-F238E27FC236}">
                <a16:creationId xmlns:a16="http://schemas.microsoft.com/office/drawing/2014/main" id="{B726DA64-FC93-4DE3-81DC-EFFFCC987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0" r="3" b="33265"/>
          <a:stretch/>
        </p:blipFill>
        <p:spPr>
          <a:xfrm>
            <a:off x="20" y="-2"/>
            <a:ext cx="5315041" cy="2285999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Nonmaleficence: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People should not feel bad while at work</a:t>
            </a:r>
          </a:p>
          <a:p>
            <a:r>
              <a:rPr lang="en-US" dirty="0">
                <a:solidFill>
                  <a:srgbClr val="FFFFFF"/>
                </a:solidFill>
              </a:rPr>
              <a:t>Loyalty: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By taking one side, the other side might feel betrayed.</a:t>
            </a:r>
          </a:p>
          <a:p>
            <a:r>
              <a:rPr lang="en-US" dirty="0">
                <a:solidFill>
                  <a:srgbClr val="FFFFFF"/>
                </a:solidFill>
              </a:rPr>
              <a:t>Beneficence: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People should feel good at work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8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1800"/>
              <a:t>6. How can different values that are in conflict be weighed together?</a:t>
            </a:r>
            <a:endParaRPr lang="LID4096" sz="1800"/>
          </a:p>
        </p:txBody>
      </p:sp>
      <p:sp>
        <p:nvSpPr>
          <p:cNvPr id="28" name="Platshållare för innehåll 2">
            <a:extLst>
              <a:ext uri="{FF2B5EF4-FFF2-40B4-BE49-F238E27FC236}">
                <a16:creationId xmlns:a16="http://schemas.microsoft.com/office/drawing/2014/main" id="{9380A182-97F9-4147-A472-C484F0923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FFFFFF"/>
                </a:solidFill>
              </a:rPr>
              <a:t>Maleficience</a:t>
            </a:r>
            <a:r>
              <a:rPr lang="en-GB" dirty="0">
                <a:solidFill>
                  <a:srgbClr val="FFFFFF"/>
                </a:solidFill>
              </a:rPr>
              <a:t> VS </a:t>
            </a:r>
            <a:r>
              <a:rPr lang="en-GB" dirty="0" err="1">
                <a:solidFill>
                  <a:srgbClr val="FFFFFF"/>
                </a:solidFill>
              </a:rPr>
              <a:t>Beneficience</a:t>
            </a:r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Loyalty VS </a:t>
            </a:r>
            <a:r>
              <a:rPr lang="en-GB" dirty="0" err="1">
                <a:solidFill>
                  <a:srgbClr val="FFFFFF"/>
                </a:solidFill>
              </a:rPr>
              <a:t>Maleficience</a:t>
            </a:r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Loyalty VS </a:t>
            </a:r>
            <a:r>
              <a:rPr lang="en-GB" dirty="0" err="1">
                <a:solidFill>
                  <a:srgbClr val="FFFFFF"/>
                </a:solidFill>
              </a:rPr>
              <a:t>Beneficience</a:t>
            </a:r>
            <a:endParaRPr lang="en-GB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314EA57-4D3A-421C-8545-08272BC0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692" y="1190881"/>
            <a:ext cx="4159568" cy="41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7. </a:t>
            </a:r>
            <a:r>
              <a:rPr lang="sv-SE" sz="2400" dirty="0" err="1"/>
              <a:t>Our</a:t>
            </a:r>
            <a:r>
              <a:rPr lang="sv-SE" sz="2400" dirty="0"/>
              <a:t> </a:t>
            </a:r>
            <a:r>
              <a:rPr lang="sv-SE" sz="2400" dirty="0" err="1"/>
              <a:t>recommendation</a:t>
            </a:r>
            <a:endParaRPr lang="LID4096" sz="2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299664"/>
            <a:ext cx="6824853" cy="163428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Ramona should stand up for herself and confront her colleague.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Ramona should talk to her boss and seek support.</a:t>
            </a:r>
            <a:br>
              <a:rPr lang="en-GB" dirty="0"/>
            </a:br>
            <a:r>
              <a:rPr lang="en-GB" dirty="0"/>
              <a:t>The boss has to take action to solve the issue in Ramona’s favour.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Her colleagues should show their support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B30D5586-28A0-5741-A341-9BC685A50174}"/>
              </a:ext>
            </a:extLst>
          </p:cNvPr>
          <p:cNvSpPr txBox="1">
            <a:spLocks/>
          </p:cNvSpPr>
          <p:nvPr/>
        </p:nvSpPr>
        <p:spPr>
          <a:xfrm>
            <a:off x="804672" y="3933950"/>
            <a:ext cx="5739003" cy="149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dirty="0"/>
              <a:t>Pros: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Most ethical way of approaching the situation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Protection of values non-maleficence and beneficence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BC1F3E75-554C-8049-B61A-26D0F4EB2816}"/>
              </a:ext>
            </a:extLst>
          </p:cNvPr>
          <p:cNvSpPr txBox="1">
            <a:spLocks/>
          </p:cNvSpPr>
          <p:nvPr/>
        </p:nvSpPr>
        <p:spPr>
          <a:xfrm>
            <a:off x="804672" y="5101879"/>
            <a:ext cx="7610825" cy="157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dirty="0"/>
              <a:t>Cons: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Value of loyalty has to be stressed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Disciplinary (maleficent) actions again the mean colleague might be necessary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F0F80F-B579-6140-B6C4-4D575749C4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1087" y="0"/>
            <a:ext cx="349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8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Bredbild</PresentationFormat>
  <Paragraphs>51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Paket</vt:lpstr>
      <vt:lpstr>Case 2 – Prejudice? Ssy191 – Ethics presentation</vt:lpstr>
      <vt:lpstr>The case</vt:lpstr>
      <vt:lpstr>1. Who is the agent?</vt:lpstr>
      <vt:lpstr>2. What are the alternatives?</vt:lpstr>
      <vt:lpstr>3. Who is affected bt the alternatives and how?</vt:lpstr>
      <vt:lpstr>4. What are the consequences of the different alternatives?</vt:lpstr>
      <vt:lpstr>5. What are the values at stake?</vt:lpstr>
      <vt:lpstr>6. How can different values that are in conflict be weighed together?</vt:lpstr>
      <vt:lpstr>7. Our recommendation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2 – Prejudice? Ssy191 – Ethics presentation</dc:title>
  <dc:creator>Gustav Rosin</dc:creator>
  <cp:lastModifiedBy>Gustav Rosin</cp:lastModifiedBy>
  <cp:revision>2</cp:revision>
  <dcterms:created xsi:type="dcterms:W3CDTF">2019-05-10T11:23:52Z</dcterms:created>
  <dcterms:modified xsi:type="dcterms:W3CDTF">2019-05-10T11:24:29Z</dcterms:modified>
</cp:coreProperties>
</file>